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9AA0A6"/>
          </p15:clr>
        </p15:guide>
        <p15:guide id="2" pos="1933">
          <p15:clr>
            <a:srgbClr val="9AA0A6"/>
          </p15:clr>
        </p15:guide>
        <p15:guide id="3" orient="horz" pos="97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3254F39-37AF-4F43-87DF-03CF473F7A29}">
  <a:tblStyle styleId="{F3254F39-37AF-4F43-87DF-03CF473F7A2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1933"/>
        <p:guide pos="97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20" Type="http://schemas.openxmlformats.org/officeDocument/2006/relationships/slide" Target="slides/slide1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43" Type="http://schemas.openxmlformats.org/officeDocument/2006/relationships/slide" Target="slides/slide36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68860cfa7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168860cfa7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7ed4eab33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17ed4eab33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7ed4eab33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17ed4eab33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1fd26d8e8_2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d1fd26d8e8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d1fd26d8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d1fd26d8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d1fd26d8e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d1fd26d8e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1fb4b7eb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d1fb4b7eb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68860cfa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168860cfa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1fb4b7eb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1fb4b7eb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17ed4eab3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17ed4eab3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68860cfa7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68860cfa7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1fb4b7eb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d1fb4b7eb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17ed4eab3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17ed4eab3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7ed4eab33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7ed4eab33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d1fd26d8e8_2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d1fd26d8e8_2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1fb4b7eb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1fb4b7eb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7ed4eab3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17ed4eab3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d1fb4b7eb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d1fb4b7eb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1fd26d8e8_2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d1fd26d8e8_2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17ed4eab3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17ed4eab3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9659ff44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9659ff44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71a1894f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71a1894f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19659ff448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19659ff448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d1fd26d8e8_2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d1fd26d8e8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d1fd26d8e8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d1fd26d8e8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d1fd26d8e8_2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d1fd26d8e8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d1fd26d8e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d1fd26d8e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d1fd26d8e8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d1fd26d8e8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1fd26d8e8_2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1fd26d8e8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19659ff448_3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19659ff448_3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7ed4eab33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17ed4eab3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168860cfa7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168860cfa7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68860cfa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168860cfa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68860cfa7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168860cfa7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168860cfa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168860cfa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B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Relationship Id="rId4" Type="http://schemas.openxmlformats.org/officeDocument/2006/relationships/image" Target="../media/image4.jpg"/><Relationship Id="rId5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Relationship Id="rId4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Relationship Id="rId4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g"/><Relationship Id="rId4" Type="http://schemas.openxmlformats.org/officeDocument/2006/relationships/image" Target="../media/image28.jpg"/><Relationship Id="rId5" Type="http://schemas.openxmlformats.org/officeDocument/2006/relationships/image" Target="../media/image1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4.jp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41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hyperlink" Target="mailto:partner@hite-pro.ru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42.png"/><Relationship Id="rId7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4.jpg"/><Relationship Id="rId5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 b="6137" l="0" r="0" t="8857"/>
          <a:stretch/>
        </p:blipFill>
        <p:spPr>
          <a:xfrm>
            <a:off x="0" y="0"/>
            <a:ext cx="916085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4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4"/>
          <p:cNvSpPr txBox="1"/>
          <p:nvPr/>
        </p:nvSpPr>
        <p:spPr>
          <a:xfrm>
            <a:off x="571500" y="1516195"/>
            <a:ext cx="3102300" cy="15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Ресепшн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обрабатывает запросы на room service оперативнее, а гостям не нужно звонить.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Достаточно отправить сообщение голосом через умную колонку.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1" name="Google Shape;191;p34"/>
          <p:cNvPicPr preferRelativeResize="0"/>
          <p:nvPr/>
        </p:nvPicPr>
        <p:blipFill rotWithShape="1">
          <a:blip r:embed="rId4">
            <a:alphaModFix/>
          </a:blip>
          <a:srcRect b="12572" l="0" r="0" t="15994"/>
          <a:stretch/>
        </p:blipFill>
        <p:spPr>
          <a:xfrm>
            <a:off x="4000500" y="-3400"/>
            <a:ext cx="51434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4"/>
          <p:cNvSpPr txBox="1"/>
          <p:nvPr/>
        </p:nvSpPr>
        <p:spPr>
          <a:xfrm>
            <a:off x="571500" y="3109425"/>
            <a:ext cx="3000000" cy="11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Ещё голосовые команды: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Попроси забрать вещи в прачечную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Позови управляющего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34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571500" y="589350"/>
            <a:ext cx="3086400" cy="87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4"/>
          <p:cNvSpPr txBox="1"/>
          <p:nvPr/>
        </p:nvSpPr>
        <p:spPr>
          <a:xfrm>
            <a:off x="571500" y="635400"/>
            <a:ext cx="30864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Алиса, вызови горничную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34"/>
          <p:cNvSpPr/>
          <p:nvPr/>
        </p:nvSpPr>
        <p:spPr>
          <a:xfrm>
            <a:off x="571500" y="348150"/>
            <a:ext cx="360900" cy="333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5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 rotWithShape="1">
          <a:blip r:embed="rId4">
            <a:alphaModFix/>
          </a:blip>
          <a:srcRect b="897" l="0" r="0" t="25502"/>
          <a:stretch/>
        </p:blipFill>
        <p:spPr>
          <a:xfrm>
            <a:off x="4000500" y="0"/>
            <a:ext cx="5143500" cy="51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571500" y="1516188"/>
            <a:ext cx="3102300" cy="2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 этой голосовой фразе срабатывает сценарий, по которому: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Свет плавно выключается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Закрываются шторы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Включается мягкая подсветка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телевизоре включается Netflix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35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</a:t>
            </a:r>
            <a:r>
              <a:rPr lang="ru" sz="1020">
                <a:latin typeface="Montserrat Light"/>
                <a:ea typeface="Montserrat Light"/>
                <a:cs typeface="Montserrat Light"/>
                <a:sym typeface="Montserrat Light"/>
              </a:rPr>
              <a:t>тей</a:t>
            </a:r>
            <a:endParaRPr sz="102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5" name="Google Shape;205;p35"/>
          <p:cNvSpPr/>
          <p:nvPr/>
        </p:nvSpPr>
        <p:spPr>
          <a:xfrm>
            <a:off x="571500" y="589350"/>
            <a:ext cx="3086400" cy="87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5"/>
          <p:cNvSpPr txBox="1"/>
          <p:nvPr/>
        </p:nvSpPr>
        <p:spPr>
          <a:xfrm>
            <a:off x="571500" y="635400"/>
            <a:ext cx="30864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Алиса, время кино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35"/>
          <p:cNvSpPr/>
          <p:nvPr/>
        </p:nvSpPr>
        <p:spPr>
          <a:xfrm>
            <a:off x="571500" y="348150"/>
            <a:ext cx="360900" cy="333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6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6"/>
          <p:cNvPicPr preferRelativeResize="0"/>
          <p:nvPr/>
        </p:nvPicPr>
        <p:blipFill rotWithShape="1">
          <a:blip r:embed="rId4">
            <a:alphaModFix/>
          </a:blip>
          <a:srcRect b="14336" l="0" r="0" t="19014"/>
          <a:stretch/>
        </p:blipFill>
        <p:spPr>
          <a:xfrm>
            <a:off x="4000500" y="-1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6"/>
          <p:cNvSpPr txBox="1"/>
          <p:nvPr/>
        </p:nvSpPr>
        <p:spPr>
          <a:xfrm>
            <a:off x="571500" y="1516203"/>
            <a:ext cx="3102300" cy="30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 этой голосовой фразе срабатывает сценарий, по которому: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Закрываются шторы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ванной комнате свет включается по датчику движения на низкой яркости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Температура понижается на 1-2 градуса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36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6" name="Google Shape;216;p36"/>
          <p:cNvSpPr/>
          <p:nvPr/>
        </p:nvSpPr>
        <p:spPr>
          <a:xfrm>
            <a:off x="571500" y="589350"/>
            <a:ext cx="3086400" cy="87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6"/>
          <p:cNvSpPr txBox="1"/>
          <p:nvPr/>
        </p:nvSpPr>
        <p:spPr>
          <a:xfrm>
            <a:off x="571500" y="635400"/>
            <a:ext cx="30864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Алиса, спокойной ночи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36"/>
          <p:cNvSpPr/>
          <p:nvPr/>
        </p:nvSpPr>
        <p:spPr>
          <a:xfrm>
            <a:off x="571500" y="348150"/>
            <a:ext cx="360900" cy="333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7"/>
          <p:cNvPicPr preferRelativeResize="0"/>
          <p:nvPr/>
        </p:nvPicPr>
        <p:blipFill rotWithShape="1">
          <a:blip r:embed="rId3">
            <a:alphaModFix/>
          </a:blip>
          <a:srcRect b="10862" l="0" r="0" t="2587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 txBox="1"/>
          <p:nvPr/>
        </p:nvSpPr>
        <p:spPr>
          <a:xfrm>
            <a:off x="571500" y="533395"/>
            <a:ext cx="34290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это работает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37"/>
          <p:cNvSpPr txBox="1"/>
          <p:nvPr/>
        </p:nvSpPr>
        <p:spPr>
          <a:xfrm>
            <a:off x="571500" y="1516200"/>
            <a:ext cx="3547500" cy="2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Голосовой помощник передает команду серверу умного дома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HiTE PRO Gateway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подключенному в обычную розетку.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Сервер передаёт команду блоку управления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HiTE PRO Relay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подключенному к осветительным и/или электроприборам.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 выполняет команду, замыкая или размыкая электрическую цепь.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8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2002238" y="-2014305"/>
            <a:ext cx="5144749" cy="91653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1" name="Google Shape;231;p38"/>
          <p:cNvGraphicFramePr/>
          <p:nvPr/>
        </p:nvGraphicFramePr>
        <p:xfrm>
          <a:off x="540000" y="15431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{F3254F39-37AF-4F43-87DF-03CF473F7A29}</a:tableStyleId>
              </a:tblPr>
              <a:tblGrid>
                <a:gridCol w="1798525"/>
                <a:gridCol w="2234650"/>
                <a:gridCol w="1656800"/>
                <a:gridCol w="1502775"/>
                <a:gridCol w="871225"/>
              </a:tblGrid>
              <a:tr h="431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Задача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49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Товар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Цена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Кол-во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Сумма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72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Сообщения на ресепшн и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голосовое управление умным номером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Яндекс.Станция Мини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7 999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7 999 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₽</a:t>
                      </a:r>
                      <a:endParaRPr sz="9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8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Сервер умного дома Gateway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80 ₽</a:t>
                      </a:r>
                      <a:endParaRPr sz="7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8 3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3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Итого</a:t>
                      </a:r>
                      <a:endParaRPr b="1" sz="13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7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16 379</a:t>
                      </a:r>
                      <a:r>
                        <a:rPr b="1" lang="ru" sz="13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b="1"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232" name="Google Shape;232;p38"/>
          <p:cNvSpPr txBox="1"/>
          <p:nvPr/>
        </p:nvSpPr>
        <p:spPr>
          <a:xfrm>
            <a:off x="574050" y="533400"/>
            <a:ext cx="66597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оборудования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9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1999626" y="-2010905"/>
            <a:ext cx="5144749" cy="916531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8" name="Google Shape;238;p39"/>
          <p:cNvGraphicFramePr/>
          <p:nvPr/>
        </p:nvGraphicFramePr>
        <p:xfrm>
          <a:off x="563163" y="154318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{F3254F39-37AF-4F43-87DF-03CF473F7A29}</a:tableStyleId>
              </a:tblPr>
              <a:tblGrid>
                <a:gridCol w="2198225"/>
                <a:gridCol w="1851575"/>
                <a:gridCol w="935800"/>
                <a:gridCol w="1128225"/>
                <a:gridCol w="951900"/>
                <a:gridCol w="951900"/>
              </a:tblGrid>
              <a:tr h="312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Задача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49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Товар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Цена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Кол-во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Сумма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Итого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260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Управление светом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Блок управления Relay-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2 78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8 340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b="1"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14 700 </a:t>
                      </a:r>
                      <a:r>
                        <a:rPr b="1"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₽</a:t>
                      </a:r>
                      <a:endParaRPr b="1"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26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Блок управления Relay-F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3 18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6 360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31260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Управление шторами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Раздвижной карниз с электроприводом NOVO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17 0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17 0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20 780 </a:t>
                      </a:r>
                      <a:r>
                        <a:rPr b="1"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₽</a:t>
                      </a:r>
                      <a:endParaRPr b="1"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26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Relay-DRIVE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3 78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780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3126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Управление кондиционером и отоплением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3F3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Датчик температуры и влажности Smart Air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54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2 540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7 240</a:t>
                      </a:r>
                      <a:r>
                        <a:rPr b="1"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b="1"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26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Сервопривод Valtec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920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92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3126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Relay-1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2 78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780 ₽</a:t>
                      </a:r>
                      <a:endParaRPr sz="9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  <p:sp>
        <p:nvSpPr>
          <p:cNvPr id="239" name="Google Shape;239;p39"/>
          <p:cNvSpPr txBox="1"/>
          <p:nvPr/>
        </p:nvSpPr>
        <p:spPr>
          <a:xfrm>
            <a:off x="574050" y="533400"/>
            <a:ext cx="66597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оборудования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574050" y="1064775"/>
            <a:ext cx="76344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</a:t>
            </a:r>
            <a:r>
              <a:rPr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ru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групп освещения и 1 окно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46" name="Google Shape;246;p40"/>
          <p:cNvPicPr preferRelativeResize="0"/>
          <p:nvPr/>
        </p:nvPicPr>
        <p:blipFill rotWithShape="1">
          <a:blip r:embed="rId3">
            <a:alphaModFix/>
          </a:blip>
          <a:srcRect b="18390" l="7692" r="47478" t="18390"/>
          <a:stretch/>
        </p:blipFill>
        <p:spPr>
          <a:xfrm rot="10800000">
            <a:off x="1" y="1"/>
            <a:ext cx="41803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0"/>
          <p:cNvSpPr txBox="1"/>
          <p:nvPr>
            <p:ph type="title"/>
          </p:nvPr>
        </p:nvSpPr>
        <p:spPr>
          <a:xfrm>
            <a:off x="540000" y="2379900"/>
            <a:ext cx="8217600" cy="38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Панель управления номером</a:t>
            </a:r>
            <a:endParaRPr b="1" sz="2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1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 txBox="1"/>
          <p:nvPr>
            <p:ph idx="4294967295" type="body"/>
          </p:nvPr>
        </p:nvSpPr>
        <p:spPr>
          <a:xfrm>
            <a:off x="540000" y="1619800"/>
            <a:ext cx="3394500" cy="27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Удобная сенсорная панель для  управления номером.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Гости смогут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управлять: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Освещением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Температурой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Шторами и жалюзи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Отправлять сообщения на ресепшн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41"/>
          <p:cNvSpPr txBox="1"/>
          <p:nvPr/>
        </p:nvSpPr>
        <p:spPr>
          <a:xfrm>
            <a:off x="540000" y="540000"/>
            <a:ext cx="80640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Удобство в одном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прикосновении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41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56" name="Google Shape;256;p41"/>
          <p:cNvPicPr preferRelativeResize="0"/>
          <p:nvPr/>
        </p:nvPicPr>
        <p:blipFill rotWithShape="1">
          <a:blip r:embed="rId4">
            <a:alphaModFix/>
          </a:blip>
          <a:srcRect b="4748" l="36639" r="8038" t="9992"/>
          <a:stretch/>
        </p:blipFill>
        <p:spPr>
          <a:xfrm>
            <a:off x="4136400" y="-3400"/>
            <a:ext cx="50076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>
            <p:ph type="title"/>
          </p:nvPr>
        </p:nvSpPr>
        <p:spPr>
          <a:xfrm>
            <a:off x="540000" y="2379900"/>
            <a:ext cx="8217600" cy="38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7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Снижение расходов</a:t>
            </a:r>
            <a:endParaRPr b="1" sz="272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" name="Google Shape;262;p42"/>
          <p:cNvPicPr preferRelativeResize="0"/>
          <p:nvPr/>
        </p:nvPicPr>
        <p:blipFill rotWithShape="1">
          <a:blip r:embed="rId3">
            <a:alphaModFix/>
          </a:blip>
          <a:srcRect b="18390" l="7692" r="47478" t="18390"/>
          <a:stretch/>
        </p:blipFill>
        <p:spPr>
          <a:xfrm rot="10800000">
            <a:off x="1" y="1"/>
            <a:ext cx="41803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3">
            <a:alphaModFix/>
          </a:blip>
          <a:srcRect b="16275" l="0" r="0" t="17507"/>
          <a:stretch/>
        </p:blipFill>
        <p:spPr>
          <a:xfrm>
            <a:off x="4000500" y="0"/>
            <a:ext cx="5143502" cy="514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5">
            <a:alphaModFix/>
          </a:blip>
          <a:srcRect b="5892" l="0" r="0" t="5901"/>
          <a:stretch/>
        </p:blipFill>
        <p:spPr>
          <a:xfrm>
            <a:off x="4000500" y="0"/>
            <a:ext cx="5143498" cy="51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3"/>
          <p:cNvSpPr txBox="1"/>
          <p:nvPr/>
        </p:nvSpPr>
        <p:spPr>
          <a:xfrm>
            <a:off x="571500" y="533403"/>
            <a:ext cx="3429000" cy="12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Проходные выключатели у кровати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43"/>
          <p:cNvSpPr txBox="1"/>
          <p:nvPr/>
        </p:nvSpPr>
        <p:spPr>
          <a:xfrm>
            <a:off x="571500" y="1936300"/>
            <a:ext cx="3137700" cy="2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Проходные выключатели в номере - один из критериев повышения звездности номера.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Самый доступный способ добавить их,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переделывая ремонт и не прокладывая кабель - это беспроводные радиовыключатели.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Просто прикрепите их в любое удобное место.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/>
        </p:nvSpPr>
        <p:spPr>
          <a:xfrm>
            <a:off x="540000" y="2622950"/>
            <a:ext cx="82920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Впечатляйте гостей и сокращайте расходы</a:t>
            </a:r>
            <a:endParaRPr sz="2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беспроводными технологиями Hi</a:t>
            </a:r>
            <a:r>
              <a:rPr lang="ru" sz="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" sz="2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 PRO</a:t>
            </a:r>
            <a:endParaRPr sz="22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5" name="Google Shape;105;p26"/>
          <p:cNvSpPr txBox="1"/>
          <p:nvPr/>
        </p:nvSpPr>
        <p:spPr>
          <a:xfrm>
            <a:off x="540000" y="1945050"/>
            <a:ext cx="7810200" cy="6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НОМЕР БУДУЩЕГО</a:t>
            </a:r>
            <a:endParaRPr b="1" sz="3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4"/>
          <p:cNvPicPr preferRelativeResize="0"/>
          <p:nvPr/>
        </p:nvPicPr>
        <p:blipFill rotWithShape="1">
          <a:blip r:embed="rId3">
            <a:alphaModFix/>
          </a:blip>
          <a:srcRect b="15211" l="8835" r="6376" t="0"/>
          <a:stretch/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4"/>
          <p:cNvSpPr txBox="1"/>
          <p:nvPr/>
        </p:nvSpPr>
        <p:spPr>
          <a:xfrm>
            <a:off x="571500" y="533395"/>
            <a:ext cx="34290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это работает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44"/>
          <p:cNvSpPr txBox="1"/>
          <p:nvPr/>
        </p:nvSpPr>
        <p:spPr>
          <a:xfrm>
            <a:off x="571500" y="1516200"/>
            <a:ext cx="3547500" cy="2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 управления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 Relay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подключается за существующим обычным выключателем.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Радиовыключатель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устанавливается в любое удобное место и передает сигнал на блок.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 выполняет команду, замыкая или размыкая электрическую цепь.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5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1998451" y="-2010517"/>
            <a:ext cx="5144749" cy="9157736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5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aphicFrame>
        <p:nvGraphicFramePr>
          <p:cNvPr id="285" name="Google Shape;285;p45"/>
          <p:cNvGraphicFramePr/>
          <p:nvPr/>
        </p:nvGraphicFramePr>
        <p:xfrm>
          <a:off x="538825" y="171982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{F3254F39-37AF-4F43-87DF-03CF473F7A29}</a:tableStyleId>
              </a:tblPr>
              <a:tblGrid>
                <a:gridCol w="2332350"/>
                <a:gridCol w="2826100"/>
                <a:gridCol w="1819250"/>
                <a:gridCol w="1086300"/>
              </a:tblGrid>
              <a:tr h="387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Товар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Цена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Кол-во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Сумма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Блок управления Relay-F1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3 180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3 180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Клавишный или сенсорный выключатель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 1 380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 2 760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3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Итого</a:t>
                      </a:r>
                      <a:endParaRPr b="1" sz="13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ru" sz="13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 5 940</a:t>
                      </a:r>
                      <a:r>
                        <a:rPr b="1" lang="ru" sz="13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b="1" sz="13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6" name="Google Shape;286;p45"/>
          <p:cNvSpPr txBox="1"/>
          <p:nvPr/>
        </p:nvSpPr>
        <p:spPr>
          <a:xfrm>
            <a:off x="538825" y="533400"/>
            <a:ext cx="66948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решения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45"/>
          <p:cNvSpPr txBox="1"/>
          <p:nvPr/>
        </p:nvSpPr>
        <p:spPr>
          <a:xfrm>
            <a:off x="540000" y="1024575"/>
            <a:ext cx="76344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Добавить 2 проходных выключателя в номер возле кровати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6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6"/>
          <p:cNvPicPr preferRelativeResize="0"/>
          <p:nvPr/>
        </p:nvPicPr>
        <p:blipFill rotWithShape="1">
          <a:blip r:embed="rId4">
            <a:alphaModFix/>
          </a:blip>
          <a:srcRect b="0" l="0" r="0" t="24998"/>
          <a:stretch/>
        </p:blipFill>
        <p:spPr>
          <a:xfrm>
            <a:off x="4000504" y="0"/>
            <a:ext cx="51433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6"/>
          <p:cNvSpPr txBox="1"/>
          <p:nvPr/>
        </p:nvSpPr>
        <p:spPr>
          <a:xfrm>
            <a:off x="571500" y="533403"/>
            <a:ext cx="3429000" cy="12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Отключение кондиционера по датчику открытия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46"/>
          <p:cNvSpPr txBox="1"/>
          <p:nvPr/>
        </p:nvSpPr>
        <p:spPr>
          <a:xfrm>
            <a:off x="571500" y="1936303"/>
            <a:ext cx="3102300" cy="18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 открытии окна к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ондиционер выключится автоматически.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Это сократит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лишнее потребление электричества и оборудование прослужит дольше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46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</a:t>
            </a: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ок</a:t>
            </a: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ратите расходы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7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1998451" y="-2010517"/>
            <a:ext cx="5144749" cy="915773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7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aphicFrame>
        <p:nvGraphicFramePr>
          <p:cNvPr id="303" name="Google Shape;303;p47"/>
          <p:cNvGraphicFramePr/>
          <p:nvPr/>
        </p:nvGraphicFramePr>
        <p:xfrm>
          <a:off x="538813" y="171983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{F3254F39-37AF-4F43-87DF-03CF473F7A29}</a:tableStyleId>
              </a:tblPr>
              <a:tblGrid>
                <a:gridCol w="4334775"/>
                <a:gridCol w="1026875"/>
                <a:gridCol w="1966050"/>
                <a:gridCol w="891100"/>
              </a:tblGrid>
              <a:tr h="387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Товар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Цена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Кол-во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Сумма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Датчик открытия Smart Checker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1 640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1 640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Блок управления Relay-1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780 ₽</a:t>
                      </a:r>
                      <a:endParaRPr sz="7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780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ru" sz="13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Итого</a:t>
                      </a:r>
                      <a:endParaRPr b="1" sz="13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1" lang="ru" sz="13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4 420</a:t>
                      </a:r>
                      <a:r>
                        <a:rPr b="1" lang="ru" sz="13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b="1" sz="13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4" name="Google Shape;304;p47"/>
          <p:cNvSpPr txBox="1"/>
          <p:nvPr/>
        </p:nvSpPr>
        <p:spPr>
          <a:xfrm>
            <a:off x="540000" y="1024575"/>
            <a:ext cx="76344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Добавить автоматическое отключение кондиционера по датчику открытия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5" name="Google Shape;305;p47"/>
          <p:cNvSpPr txBox="1"/>
          <p:nvPr/>
        </p:nvSpPr>
        <p:spPr>
          <a:xfrm>
            <a:off x="540000" y="4139625"/>
            <a:ext cx="76344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6" name="Google Shape;306;p47"/>
          <p:cNvSpPr txBox="1"/>
          <p:nvPr/>
        </p:nvSpPr>
        <p:spPr>
          <a:xfrm>
            <a:off x="538825" y="533400"/>
            <a:ext cx="66948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решения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8"/>
          <p:cNvPicPr preferRelativeResize="0"/>
          <p:nvPr/>
        </p:nvPicPr>
        <p:blipFill rotWithShape="1">
          <a:blip r:embed="rId3">
            <a:alphaModFix/>
          </a:blip>
          <a:srcRect b="11205" l="11197" r="0" t="0"/>
          <a:stretch/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8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13" name="Google Shape;313;p48"/>
          <p:cNvSpPr txBox="1"/>
          <p:nvPr/>
        </p:nvSpPr>
        <p:spPr>
          <a:xfrm>
            <a:off x="571500" y="533395"/>
            <a:ext cx="34290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это работает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4" name="Google Shape;314;p48"/>
          <p:cNvSpPr txBox="1"/>
          <p:nvPr/>
        </p:nvSpPr>
        <p:spPr>
          <a:xfrm>
            <a:off x="571500" y="1516200"/>
            <a:ext cx="4000500" cy="2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Датчик открытия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 Smart Checker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посылает сигнал об открытом положении окон на блок управления.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 управления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 Relay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выключает кондиционер.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9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9"/>
          <p:cNvPicPr preferRelativeResize="0"/>
          <p:nvPr/>
        </p:nvPicPr>
        <p:blipFill rotWithShape="1">
          <a:blip r:embed="rId4">
            <a:alphaModFix/>
          </a:blip>
          <a:srcRect b="21654" l="0" r="23890" t="0"/>
          <a:stretch/>
        </p:blipFill>
        <p:spPr>
          <a:xfrm>
            <a:off x="4000500" y="0"/>
            <a:ext cx="5143352" cy="5144752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9"/>
          <p:cNvSpPr txBox="1"/>
          <p:nvPr/>
        </p:nvSpPr>
        <p:spPr>
          <a:xfrm>
            <a:off x="571500" y="533401"/>
            <a:ext cx="34290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Защита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 протечек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49"/>
          <p:cNvSpPr txBox="1"/>
          <p:nvPr/>
        </p:nvSpPr>
        <p:spPr>
          <a:xfrm>
            <a:off x="571500" y="1624863"/>
            <a:ext cx="3102300" cy="2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 обнаружении протечки в номере будет автоматически перекрыто водоснабжение.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Управляющий получит уведомление о протечке на телефон.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Вы сэкономите на ремонте, так как последствия протечек будут исключены.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49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0"/>
          <p:cNvPicPr preferRelativeResize="0"/>
          <p:nvPr/>
        </p:nvPicPr>
        <p:blipFill rotWithShape="1">
          <a:blip r:embed="rId3">
            <a:alphaModFix/>
          </a:blip>
          <a:srcRect b="32904" l="29924" r="6944" t="3964"/>
          <a:stretch/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0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30" name="Google Shape;330;p50"/>
          <p:cNvSpPr txBox="1"/>
          <p:nvPr/>
        </p:nvSpPr>
        <p:spPr>
          <a:xfrm>
            <a:off x="571500" y="533395"/>
            <a:ext cx="34290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это работает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50"/>
          <p:cNvSpPr txBox="1"/>
          <p:nvPr/>
        </p:nvSpPr>
        <p:spPr>
          <a:xfrm>
            <a:off x="571500" y="1516200"/>
            <a:ext cx="3547500" cy="2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Датчик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 Smart Water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отправляет сигнал на блоки управления в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случае протечки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Блоки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 Relay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подключенные к шаровым кранам, выполняют команду о перекрытии водоснабжения.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1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1999626" y="-2007117"/>
            <a:ext cx="5144749" cy="915773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1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aphicFrame>
        <p:nvGraphicFramePr>
          <p:cNvPr id="338" name="Google Shape;338;p51"/>
          <p:cNvGraphicFramePr/>
          <p:nvPr/>
        </p:nvGraphicFramePr>
        <p:xfrm>
          <a:off x="540000" y="17065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{F3254F39-37AF-4F43-87DF-03CF473F7A29}</a:tableStyleId>
              </a:tblPr>
              <a:tblGrid>
                <a:gridCol w="2301600"/>
                <a:gridCol w="2288150"/>
                <a:gridCol w="812550"/>
                <a:gridCol w="935675"/>
                <a:gridCol w="865950"/>
                <a:gridCol w="860075"/>
              </a:tblGrid>
              <a:tr h="387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Задача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49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Товар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Цена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Кол-во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Сумма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Итого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Для перекрытия кранов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Датчик протечки Smart Water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2 540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2 540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2 540 ₽</a:t>
                      </a:r>
                      <a:endParaRPr sz="9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Шаровой кран MK 220 В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 5 41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 10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820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 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18 380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Блок управления Relay-DRIVE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3 780 ₽</a:t>
                      </a:r>
                      <a:endParaRPr sz="9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7 560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387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Для уведомления о протечках на телефон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 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Сервер умного дома Gateway*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80 ₽</a:t>
                      </a:r>
                      <a:endParaRPr sz="7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3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380 ₽</a:t>
                      </a:r>
                      <a:endParaRPr sz="9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02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Итого</a:t>
                      </a:r>
                      <a:endParaRPr b="1" sz="13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3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 29</a:t>
                      </a:r>
                      <a:r>
                        <a:rPr b="1" lang="ru" sz="13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300</a:t>
                      </a:r>
                      <a:r>
                        <a:rPr b="1" lang="ru" sz="13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₽*</a:t>
                      </a:r>
                      <a:endParaRPr b="1"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sp>
        <p:nvSpPr>
          <p:cNvPr id="339" name="Google Shape;339;p51"/>
          <p:cNvSpPr txBox="1"/>
          <p:nvPr/>
        </p:nvSpPr>
        <p:spPr>
          <a:xfrm>
            <a:off x="540000" y="1024575"/>
            <a:ext cx="76344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Защита от протечек в 1 месте в ванной комнате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51"/>
          <p:cNvSpPr txBox="1"/>
          <p:nvPr/>
        </p:nvSpPr>
        <p:spPr>
          <a:xfrm>
            <a:off x="538825" y="533400"/>
            <a:ext cx="6694800" cy="4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решения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51"/>
          <p:cNvSpPr txBox="1"/>
          <p:nvPr/>
        </p:nvSpPr>
        <p:spPr>
          <a:xfrm>
            <a:off x="540000" y="4342975"/>
            <a:ext cx="76344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 Сервер добавлять необязательно</a:t>
            </a:r>
            <a:endParaRPr sz="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2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2"/>
          <p:cNvPicPr preferRelativeResize="0"/>
          <p:nvPr/>
        </p:nvPicPr>
        <p:blipFill rotWithShape="1">
          <a:blip r:embed="rId4">
            <a:alphaModFix/>
          </a:blip>
          <a:srcRect b="0" l="13095" r="20157" t="0"/>
          <a:stretch/>
        </p:blipFill>
        <p:spPr>
          <a:xfrm>
            <a:off x="4000500" y="625"/>
            <a:ext cx="514335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2"/>
          <p:cNvSpPr txBox="1"/>
          <p:nvPr/>
        </p:nvSpPr>
        <p:spPr>
          <a:xfrm>
            <a:off x="571500" y="533401"/>
            <a:ext cx="3429000" cy="9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Подготовка климата в номере перед заездом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52"/>
          <p:cNvSpPr txBox="1"/>
          <p:nvPr/>
        </p:nvSpPr>
        <p:spPr>
          <a:xfrm>
            <a:off x="571500" y="1807202"/>
            <a:ext cx="31023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 бронировании номера гость указывает время заезда. За час до заезда датчик проверяет соответствие температуры в номере, указанной в сценарии.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Если температура ниже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за 40 минут включается отопление, чтобы нагреть номер до нужной температуры.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Если температура выше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- за 20 минут включается кондиционер, чтобы охладить помещение до нужной температуры.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52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351" name="Google Shape;351;p52"/>
          <p:cNvPicPr preferRelativeResize="0"/>
          <p:nvPr/>
        </p:nvPicPr>
        <p:blipFill rotWithShape="1">
          <a:blip r:embed="rId5">
            <a:alphaModFix/>
          </a:blip>
          <a:srcRect b="0" l="30947" r="12775" t="0"/>
          <a:stretch/>
        </p:blipFill>
        <p:spPr>
          <a:xfrm>
            <a:off x="4000500" y="-3400"/>
            <a:ext cx="51433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53"/>
          <p:cNvPicPr preferRelativeResize="0"/>
          <p:nvPr/>
        </p:nvPicPr>
        <p:blipFill rotWithShape="1">
          <a:blip r:embed="rId3">
            <a:alphaModFix/>
          </a:blip>
          <a:srcRect b="21458" l="25107" r="719" t="4368"/>
          <a:stretch/>
        </p:blipFill>
        <p:spPr>
          <a:xfrm>
            <a:off x="0" y="0"/>
            <a:ext cx="914398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3"/>
          <p:cNvSpPr txBox="1"/>
          <p:nvPr>
            <p:ph type="ctr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8" name="Google Shape;358;p53"/>
          <p:cNvSpPr txBox="1"/>
          <p:nvPr/>
        </p:nvSpPr>
        <p:spPr>
          <a:xfrm>
            <a:off x="571500" y="533395"/>
            <a:ext cx="34290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это работает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53"/>
          <p:cNvSpPr txBox="1"/>
          <p:nvPr/>
        </p:nvSpPr>
        <p:spPr>
          <a:xfrm>
            <a:off x="571500" y="1516200"/>
            <a:ext cx="3936600" cy="2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Датчик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 Smart Air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отслеживает температуру в номере за час до приезда гостей.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Если в номере жарко, он отправляет сигнал на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сервер умного дома Gateway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который через интеграцию с Яндексом запускает сценарий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Пульт Яндекса включает кондиционер и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комната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охлаждается до комфортной температуры.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11" name="Google Shape;111;p27"/>
          <p:cNvPicPr preferRelativeResize="0"/>
          <p:nvPr/>
        </p:nvPicPr>
        <p:blipFill rotWithShape="1">
          <a:blip r:embed="rId3">
            <a:alphaModFix/>
          </a:blip>
          <a:srcRect b="18390" l="7692" r="47478" t="18390"/>
          <a:stretch/>
        </p:blipFill>
        <p:spPr>
          <a:xfrm rot="10800000">
            <a:off x="1" y="1"/>
            <a:ext cx="41803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7"/>
          <p:cNvSpPr txBox="1"/>
          <p:nvPr>
            <p:ph type="title"/>
          </p:nvPr>
        </p:nvSpPr>
        <p:spPr>
          <a:xfrm>
            <a:off x="540000" y="2379900"/>
            <a:ext cx="8217600" cy="38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7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Голосовые </a:t>
            </a:r>
            <a:r>
              <a:rPr b="1" lang="ru" sz="27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помощники в номере</a:t>
            </a:r>
            <a:endParaRPr b="1" sz="272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54"/>
          <p:cNvPicPr preferRelativeResize="0"/>
          <p:nvPr/>
        </p:nvPicPr>
        <p:blipFill rotWithShape="1">
          <a:blip r:embed="rId3">
            <a:alphaModFix/>
          </a:blip>
          <a:srcRect b="10071" l="11042" r="-962" t="0"/>
          <a:stretch/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4"/>
          <p:cNvSpPr txBox="1"/>
          <p:nvPr>
            <p:ph type="ctr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66" name="Google Shape;366;p54"/>
          <p:cNvSpPr txBox="1"/>
          <p:nvPr/>
        </p:nvSpPr>
        <p:spPr>
          <a:xfrm>
            <a:off x="571500" y="533395"/>
            <a:ext cx="34290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Как это работает 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54"/>
          <p:cNvSpPr txBox="1"/>
          <p:nvPr/>
        </p:nvSpPr>
        <p:spPr>
          <a:xfrm>
            <a:off x="571500" y="1516200"/>
            <a:ext cx="3547500" cy="26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Датчик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 Smart Air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отслеживает температуру в номере за час до приезда гостей.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Если в номере холодно, он отправляет сигнал на блок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 Relay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подключенный к сервоприводу.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AutoNum type="arabicPeriod"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Включается сервопривод и радиатор нагревает комнату до комфортной температуры.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5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1998451" y="-2010517"/>
            <a:ext cx="5144749" cy="915773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5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Сократите расходы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aphicFrame>
        <p:nvGraphicFramePr>
          <p:cNvPr id="374" name="Google Shape;374;p55"/>
          <p:cNvGraphicFramePr/>
          <p:nvPr/>
        </p:nvGraphicFramePr>
        <p:xfrm>
          <a:off x="538825" y="15933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{F3254F39-37AF-4F43-87DF-03CF473F7A29}</a:tableStyleId>
              </a:tblPr>
              <a:tblGrid>
                <a:gridCol w="2273825"/>
                <a:gridCol w="2319925"/>
                <a:gridCol w="870250"/>
                <a:gridCol w="969425"/>
                <a:gridCol w="702550"/>
                <a:gridCol w="928000"/>
              </a:tblGrid>
              <a:tr h="387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Задача</a:t>
                      </a:r>
                      <a:endParaRPr sz="1000" u="none" cap="none" strike="noStrike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6949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Товар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Цена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Кол-во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Сумма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>
                          <a:solidFill>
                            <a:schemeClr val="lt1"/>
                          </a:solidFill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Итого</a:t>
                      </a:r>
                      <a:endParaRPr sz="1000">
                        <a:solidFill>
                          <a:schemeClr val="lt1"/>
                        </a:solidFill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Отслеживание температуры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в номере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Датчик температуры и влажности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Smart Air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</a:t>
                      </a: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54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2 540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2 540 ₽</a:t>
                      </a:r>
                      <a:endParaRPr sz="900">
                        <a:solidFill>
                          <a:schemeClr val="l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Управление радиаторами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Сервопривод Valtec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1 920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1 92</a:t>
                      </a:r>
                      <a:r>
                        <a:rPr lang="ru" sz="900" u="none" cap="none" strike="noStrike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4 700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Блок управления Relay-1</a:t>
                      </a:r>
                      <a:endParaRPr sz="9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780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2 78</a:t>
                      </a:r>
                      <a:r>
                        <a:rPr lang="ru" sz="9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 ₽</a:t>
                      </a:r>
                      <a:endParaRPr sz="9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4802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7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b="1" sz="1300" u="none" cap="none" strike="noStrike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b="1" lang="ru" sz="13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7 240</a:t>
                      </a:r>
                      <a:r>
                        <a:rPr b="1" lang="ru" sz="1300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₽</a:t>
                      </a:r>
                      <a:endParaRPr b="1" sz="1300">
                        <a:solidFill>
                          <a:srgbClr val="FFFFFF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5" name="Google Shape;375;p55"/>
          <p:cNvSpPr txBox="1"/>
          <p:nvPr/>
        </p:nvSpPr>
        <p:spPr>
          <a:xfrm>
            <a:off x="538825" y="1024575"/>
            <a:ext cx="76356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Подготовка климата в номере перед заездом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55"/>
          <p:cNvSpPr txBox="1"/>
          <p:nvPr/>
        </p:nvSpPr>
        <p:spPr>
          <a:xfrm>
            <a:off x="538825" y="533400"/>
            <a:ext cx="66948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Стоимость решения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6"/>
          <p:cNvSpPr txBox="1"/>
          <p:nvPr/>
        </p:nvSpPr>
        <p:spPr>
          <a:xfrm>
            <a:off x="563525" y="1823550"/>
            <a:ext cx="8016900" cy="149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Стоимость </a:t>
            </a:r>
            <a:r>
              <a:rPr b="1" lang="ru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монтажа и настройки системы </a:t>
            </a:r>
            <a:r>
              <a:rPr lang="ru" sz="26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определяются на этапе подготовки проекта</a:t>
            </a:r>
            <a:endParaRPr sz="26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7"/>
          <p:cNvPicPr preferRelativeResize="0"/>
          <p:nvPr/>
        </p:nvPicPr>
        <p:blipFill rotWithShape="1">
          <a:blip r:embed="rId4">
            <a:alphaModFix/>
          </a:blip>
          <a:srcRect b="18685" l="24982" r="28040" t="0"/>
          <a:stretch/>
        </p:blipFill>
        <p:spPr>
          <a:xfrm flipH="1" rot="5399991">
            <a:off x="2006651" y="-2018717"/>
            <a:ext cx="5144749" cy="9174136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7"/>
          <p:cNvSpPr txBox="1"/>
          <p:nvPr/>
        </p:nvSpPr>
        <p:spPr>
          <a:xfrm>
            <a:off x="571500" y="1103025"/>
            <a:ext cx="7122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HiTE PRO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российская компания-производитель беспроводных выключателей и умного дома.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Большая дальность действия и высокая энергоэффективность устройств HiTE PRO позволяют им составлять конкуренцию лучшим мировым аналогам.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8" name="Google Shape;388;p57"/>
          <p:cNvSpPr txBox="1"/>
          <p:nvPr/>
        </p:nvSpPr>
        <p:spPr>
          <a:xfrm>
            <a:off x="571500" y="425925"/>
            <a:ext cx="34290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 компании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p57"/>
          <p:cNvSpPr txBox="1"/>
          <p:nvPr/>
        </p:nvSpPr>
        <p:spPr>
          <a:xfrm>
            <a:off x="2946900" y="3485725"/>
            <a:ext cx="1453800" cy="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2014 г.</a:t>
            </a:r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</a:t>
            </a:r>
            <a:r>
              <a:rPr lang="ru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ачало производства беспроводных выключателей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57"/>
          <p:cNvSpPr txBox="1"/>
          <p:nvPr/>
        </p:nvSpPr>
        <p:spPr>
          <a:xfrm>
            <a:off x="5212938" y="3486050"/>
            <a:ext cx="14538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2018 г. </a:t>
            </a:r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Выпуск мобильного приложения для умного дома</a:t>
            </a:r>
            <a:endParaRPr sz="10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391" name="Google Shape;39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4488" y="2940746"/>
            <a:ext cx="419351" cy="31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6150" y="2884725"/>
            <a:ext cx="374650" cy="37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7"/>
          <p:cNvSpPr txBox="1"/>
          <p:nvPr/>
        </p:nvSpPr>
        <p:spPr>
          <a:xfrm>
            <a:off x="571500" y="3486050"/>
            <a:ext cx="1563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2010 г.</a:t>
            </a:r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Основание компании, начало производства 3G/4G антенн</a:t>
            </a:r>
            <a:endParaRPr sz="1000"/>
          </a:p>
        </p:txBody>
      </p:sp>
      <p:sp>
        <p:nvSpPr>
          <p:cNvPr id="394" name="Google Shape;394;p57"/>
          <p:cNvSpPr txBox="1"/>
          <p:nvPr/>
        </p:nvSpPr>
        <p:spPr>
          <a:xfrm>
            <a:off x="7377363" y="3497600"/>
            <a:ext cx="1453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2021 г.</a:t>
            </a:r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</a:t>
            </a:r>
            <a:r>
              <a:rPr lang="ru" sz="1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олучение статуса участника Skolkovo</a:t>
            </a:r>
            <a:endParaRPr sz="1000"/>
          </a:p>
        </p:txBody>
      </p:sp>
      <p:pic>
        <p:nvPicPr>
          <p:cNvPr id="395" name="Google Shape;395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2949" y="2840057"/>
            <a:ext cx="419350" cy="4193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57"/>
          <p:cNvCxnSpPr/>
          <p:nvPr/>
        </p:nvCxnSpPr>
        <p:spPr>
          <a:xfrm>
            <a:off x="628625" y="3406625"/>
            <a:ext cx="7932900" cy="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7" name="Google Shape;397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2825" y="2884713"/>
            <a:ext cx="374650" cy="3746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7"/>
          <p:cNvSpPr/>
          <p:nvPr/>
        </p:nvSpPr>
        <p:spPr>
          <a:xfrm>
            <a:off x="810100" y="3366563"/>
            <a:ext cx="80100" cy="80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57"/>
          <p:cNvSpPr/>
          <p:nvPr/>
        </p:nvSpPr>
        <p:spPr>
          <a:xfrm>
            <a:off x="3173425" y="3366238"/>
            <a:ext cx="80100" cy="80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57"/>
          <p:cNvSpPr/>
          <p:nvPr/>
        </p:nvSpPr>
        <p:spPr>
          <a:xfrm>
            <a:off x="5382575" y="3366578"/>
            <a:ext cx="80100" cy="80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57"/>
          <p:cNvSpPr/>
          <p:nvPr/>
        </p:nvSpPr>
        <p:spPr>
          <a:xfrm>
            <a:off x="7614125" y="3366563"/>
            <a:ext cx="80100" cy="801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8"/>
          <p:cNvSpPr txBox="1"/>
          <p:nvPr/>
        </p:nvSpPr>
        <p:spPr>
          <a:xfrm>
            <a:off x="571500" y="533400"/>
            <a:ext cx="69024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Почему выбирают беспроводные системы Hi</a:t>
            </a:r>
            <a:r>
              <a:rPr b="1" lang="ru" sz="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 PRO?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58"/>
          <p:cNvSpPr txBox="1"/>
          <p:nvPr/>
        </p:nvSpPr>
        <p:spPr>
          <a:xfrm>
            <a:off x="1186675" y="2414475"/>
            <a:ext cx="2713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 10 лет без замены батарейки в передатчиках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8" name="Google Shape;408;p58"/>
          <p:cNvSpPr txBox="1"/>
          <p:nvPr/>
        </p:nvSpPr>
        <p:spPr>
          <a:xfrm>
            <a:off x="1186650" y="3394200"/>
            <a:ext cx="269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Дальность действия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 250 м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58"/>
          <p:cNvSpPr txBox="1"/>
          <p:nvPr/>
        </p:nvSpPr>
        <p:spPr>
          <a:xfrm>
            <a:off x="5141950" y="3416725"/>
            <a:ext cx="2691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Температурный диапазон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от -30 до +50</a:t>
            </a:r>
            <a:r>
              <a:rPr lang="ru" sz="12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>
                <a:solidFill>
                  <a:srgbClr val="FBFBFB"/>
                </a:solidFill>
                <a:latin typeface="Montserrat"/>
                <a:ea typeface="Montserrat"/>
                <a:cs typeface="Montserrat"/>
                <a:sym typeface="Montserrat"/>
              </a:rPr>
              <a:t>°C</a:t>
            </a:r>
            <a:endParaRPr sz="1200">
              <a:solidFill>
                <a:srgbClr val="FBFBF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0" name="Google Shape;41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437" y="2510810"/>
            <a:ext cx="476340" cy="47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414" y="3442933"/>
            <a:ext cx="476340" cy="47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4700" y="3473254"/>
            <a:ext cx="476340" cy="47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25" y="2414469"/>
            <a:ext cx="541769" cy="54176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8"/>
          <p:cNvSpPr txBox="1"/>
          <p:nvPr/>
        </p:nvSpPr>
        <p:spPr>
          <a:xfrm>
            <a:off x="5141975" y="2429803"/>
            <a:ext cx="2691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Децентрализованная модульная система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58"/>
          <p:cNvSpPr txBox="1"/>
          <p:nvPr/>
        </p:nvSpPr>
        <p:spPr>
          <a:xfrm>
            <a:off x="571500" y="1890000"/>
            <a:ext cx="35976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Уникальные характеристики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9"/>
          <p:cNvSpPr txBox="1"/>
          <p:nvPr/>
        </p:nvSpPr>
        <p:spPr>
          <a:xfrm>
            <a:off x="1163950" y="3391325"/>
            <a:ext cx="26103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Техподдержка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 дней в неделю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p59"/>
          <p:cNvSpPr txBox="1"/>
          <p:nvPr/>
        </p:nvSpPr>
        <p:spPr>
          <a:xfrm>
            <a:off x="1163950" y="2355525"/>
            <a:ext cx="28761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Гарантия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 года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2" name="Google Shape;42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435" y="3429200"/>
            <a:ext cx="476340" cy="47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435" y="2416587"/>
            <a:ext cx="476340" cy="47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7" y="2415784"/>
            <a:ext cx="476340" cy="47633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9"/>
          <p:cNvSpPr txBox="1"/>
          <p:nvPr/>
        </p:nvSpPr>
        <p:spPr>
          <a:xfrm>
            <a:off x="5141000" y="2345100"/>
            <a:ext cx="13797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Доступная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цена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59"/>
          <p:cNvSpPr txBox="1"/>
          <p:nvPr/>
        </p:nvSpPr>
        <p:spPr>
          <a:xfrm>
            <a:off x="5058125" y="1314275"/>
            <a:ext cx="34053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9"/>
          <p:cNvSpPr txBox="1"/>
          <p:nvPr/>
        </p:nvSpPr>
        <p:spPr>
          <a:xfrm>
            <a:off x="649425" y="1889988"/>
            <a:ext cx="34857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Сервис и гарантия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8" name="Google Shape;428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5672" y="3391175"/>
            <a:ext cx="329016" cy="514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9"/>
          <p:cNvSpPr txBox="1"/>
          <p:nvPr/>
        </p:nvSpPr>
        <p:spPr>
          <a:xfrm>
            <a:off x="5141000" y="3377425"/>
            <a:ext cx="1452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Сделано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России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59"/>
          <p:cNvSpPr txBox="1"/>
          <p:nvPr/>
        </p:nvSpPr>
        <p:spPr>
          <a:xfrm>
            <a:off x="571500" y="533400"/>
            <a:ext cx="69024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Почему выбирают беспроводные системы Hi</a:t>
            </a:r>
            <a:r>
              <a:rPr b="1" lang="ru" sz="5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ru" sz="23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 PRO?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60"/>
          <p:cNvSpPr txBox="1"/>
          <p:nvPr/>
        </p:nvSpPr>
        <p:spPr>
          <a:xfrm>
            <a:off x="873775" y="2286025"/>
            <a:ext cx="34311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partner@hite-pro.ru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 (495) 256-33-00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60"/>
          <p:cNvSpPr txBox="1"/>
          <p:nvPr/>
        </p:nvSpPr>
        <p:spPr>
          <a:xfrm>
            <a:off x="548700" y="945075"/>
            <a:ext cx="8046600" cy="7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Получите индивидуальный расчет</a:t>
            </a:r>
            <a:endParaRPr b="1" sz="2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7" name="Google Shape;43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725" y="3395525"/>
            <a:ext cx="2050050" cy="3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60"/>
          <p:cNvSpPr txBox="1"/>
          <p:nvPr/>
        </p:nvSpPr>
        <p:spPr>
          <a:xfrm>
            <a:off x="571500" y="1576725"/>
            <a:ext cx="7122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Свяжитесь с нами и получите персональное предложение на установку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подключение оборудования HiTE PRO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9" name="Google Shape;439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725" y="2384280"/>
            <a:ext cx="251050" cy="25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723" y="2697362"/>
            <a:ext cx="251050" cy="25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8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1993326" y="-2005392"/>
            <a:ext cx="5144749" cy="914748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8"/>
          <p:cNvSpPr/>
          <p:nvPr/>
        </p:nvSpPr>
        <p:spPr>
          <a:xfrm>
            <a:off x="571500" y="589350"/>
            <a:ext cx="3086400" cy="87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8"/>
          <p:cNvSpPr txBox="1"/>
          <p:nvPr/>
        </p:nvSpPr>
        <p:spPr>
          <a:xfrm>
            <a:off x="571500" y="635400"/>
            <a:ext cx="30864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Алиса, что умеет номер?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28"/>
          <p:cNvSpPr txBox="1"/>
          <p:nvPr/>
        </p:nvSpPr>
        <p:spPr>
          <a:xfrm>
            <a:off x="571500" y="1569263"/>
            <a:ext cx="3086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Голосовой помощник сам расскажет гостям, что умеет номер.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28"/>
          <p:cNvSpPr txBox="1"/>
          <p:nvPr/>
        </p:nvSpPr>
        <p:spPr>
          <a:xfrm>
            <a:off x="571500" y="2388938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Гости могут не только узнать о возможностях номера, но и попросить помощника рассказать об отеле и развлечениях в городе.</a:t>
            </a:r>
            <a:endParaRPr/>
          </a:p>
        </p:txBody>
      </p:sp>
      <p:sp>
        <p:nvSpPr>
          <p:cNvPr id="122" name="Google Shape;122;p28"/>
          <p:cNvSpPr txBox="1"/>
          <p:nvPr>
            <p:ph type="ctr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3" name="Google Shape;123;p28"/>
          <p:cNvSpPr/>
          <p:nvPr/>
        </p:nvSpPr>
        <p:spPr>
          <a:xfrm>
            <a:off x="571500" y="348150"/>
            <a:ext cx="360900" cy="333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8"/>
          <p:cNvPicPr preferRelativeResize="0"/>
          <p:nvPr/>
        </p:nvPicPr>
        <p:blipFill rotWithShape="1">
          <a:blip r:embed="rId4">
            <a:alphaModFix/>
          </a:blip>
          <a:srcRect b="0" l="10238" r="12607" t="0"/>
          <a:stretch/>
        </p:blipFill>
        <p:spPr>
          <a:xfrm>
            <a:off x="4254700" y="254187"/>
            <a:ext cx="4635124" cy="463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9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9"/>
          <p:cNvSpPr txBox="1"/>
          <p:nvPr/>
        </p:nvSpPr>
        <p:spPr>
          <a:xfrm>
            <a:off x="571500" y="1516200"/>
            <a:ext cx="30864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Можно включать голосом как отдельный светильник, так и весь свет в комнате или номере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1" name="Google Shape;131;p29"/>
          <p:cNvPicPr preferRelativeResize="0"/>
          <p:nvPr/>
        </p:nvPicPr>
        <p:blipFill rotWithShape="1">
          <a:blip r:embed="rId4">
            <a:alphaModFix/>
          </a:blip>
          <a:srcRect b="29800" l="36851" r="6921" t="28012"/>
          <a:stretch/>
        </p:blipFill>
        <p:spPr>
          <a:xfrm>
            <a:off x="4002600" y="0"/>
            <a:ext cx="51413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9"/>
          <p:cNvSpPr txBox="1"/>
          <p:nvPr/>
        </p:nvSpPr>
        <p:spPr>
          <a:xfrm>
            <a:off x="571500" y="2350875"/>
            <a:ext cx="3165600" cy="11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Примеры </a:t>
            </a: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голосовых команд: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Включи свет в ванной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Сделай свет в комнате ярче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Включи бра</a:t>
            </a:r>
            <a:endParaRPr/>
          </a:p>
        </p:txBody>
      </p:sp>
      <p:sp>
        <p:nvSpPr>
          <p:cNvPr id="133" name="Google Shape;133;p29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34" name="Google Shape;134;p29"/>
          <p:cNvSpPr/>
          <p:nvPr/>
        </p:nvSpPr>
        <p:spPr>
          <a:xfrm>
            <a:off x="571500" y="589350"/>
            <a:ext cx="3086400" cy="87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9"/>
          <p:cNvSpPr txBox="1"/>
          <p:nvPr/>
        </p:nvSpPr>
        <p:spPr>
          <a:xfrm>
            <a:off x="571500" y="635400"/>
            <a:ext cx="30864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Алиса, включи весь свет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29"/>
          <p:cNvSpPr/>
          <p:nvPr/>
        </p:nvSpPr>
        <p:spPr>
          <a:xfrm>
            <a:off x="571500" y="348150"/>
            <a:ext cx="360900" cy="333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0"/>
          <p:cNvPicPr preferRelativeResize="0"/>
          <p:nvPr/>
        </p:nvPicPr>
        <p:blipFill rotWithShape="1">
          <a:blip r:embed="rId4">
            <a:alphaModFix/>
          </a:blip>
          <a:srcRect b="8217" l="0" r="0" t="16741"/>
          <a:stretch/>
        </p:blipFill>
        <p:spPr>
          <a:xfrm>
            <a:off x="4002600" y="0"/>
            <a:ext cx="5141399" cy="5140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0"/>
          <p:cNvSpPr txBox="1"/>
          <p:nvPr/>
        </p:nvSpPr>
        <p:spPr>
          <a:xfrm>
            <a:off x="571500" y="1516198"/>
            <a:ext cx="31023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Гости могут управлять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шторами голосом, не вставая с кровати.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30"/>
          <p:cNvSpPr txBox="1"/>
          <p:nvPr/>
        </p:nvSpPr>
        <p:spPr>
          <a:xfrm>
            <a:off x="571500" y="2095475"/>
            <a:ext cx="3000000" cy="11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Ещё голосовые команды: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Закрой все шторы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Открой шторы завтра 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8 утра</a:t>
            </a:r>
            <a:endParaRPr/>
          </a:p>
        </p:txBody>
      </p:sp>
      <p:sp>
        <p:nvSpPr>
          <p:cNvPr id="145" name="Google Shape;145;p30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46" name="Google Shape;146;p30"/>
          <p:cNvSpPr/>
          <p:nvPr/>
        </p:nvSpPr>
        <p:spPr>
          <a:xfrm>
            <a:off x="571500" y="589350"/>
            <a:ext cx="3086400" cy="87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0"/>
          <p:cNvSpPr txBox="1"/>
          <p:nvPr/>
        </p:nvSpPr>
        <p:spPr>
          <a:xfrm>
            <a:off x="571500" y="635400"/>
            <a:ext cx="30864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Алиса, открой шторы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30"/>
          <p:cNvSpPr/>
          <p:nvPr/>
        </p:nvSpPr>
        <p:spPr>
          <a:xfrm>
            <a:off x="571500" y="348150"/>
            <a:ext cx="360900" cy="333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1"/>
          <p:cNvSpPr txBox="1"/>
          <p:nvPr/>
        </p:nvSpPr>
        <p:spPr>
          <a:xfrm>
            <a:off x="571500" y="1516200"/>
            <a:ext cx="31023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помощью голосовых помощников также можно управлять температурой в номере.</a:t>
            </a:r>
            <a:endParaRPr b="1"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p31"/>
          <p:cNvPicPr preferRelativeResize="0"/>
          <p:nvPr/>
        </p:nvPicPr>
        <p:blipFill rotWithShape="1">
          <a:blip r:embed="rId4">
            <a:alphaModFix/>
          </a:blip>
          <a:srcRect b="8026" l="0" r="44224" t="18535"/>
          <a:stretch/>
        </p:blipFill>
        <p:spPr>
          <a:xfrm>
            <a:off x="4000500" y="0"/>
            <a:ext cx="514140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1"/>
          <p:cNvSpPr txBox="1"/>
          <p:nvPr/>
        </p:nvSpPr>
        <p:spPr>
          <a:xfrm>
            <a:off x="571500" y="2571600"/>
            <a:ext cx="30000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Ещё голосовые команды: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Сделай теплее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Слишком жарко</a:t>
            </a:r>
            <a:endParaRPr/>
          </a:p>
        </p:txBody>
      </p:sp>
      <p:sp>
        <p:nvSpPr>
          <p:cNvPr id="157" name="Google Shape;157;p31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8" name="Google Shape;158;p31"/>
          <p:cNvSpPr/>
          <p:nvPr/>
        </p:nvSpPr>
        <p:spPr>
          <a:xfrm>
            <a:off x="571500" y="589350"/>
            <a:ext cx="3086400" cy="87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1"/>
          <p:cNvSpPr txBox="1"/>
          <p:nvPr/>
        </p:nvSpPr>
        <p:spPr>
          <a:xfrm>
            <a:off x="571500" y="635400"/>
            <a:ext cx="30864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Алиса, сделай прохладнее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31"/>
          <p:cNvSpPr/>
          <p:nvPr/>
        </p:nvSpPr>
        <p:spPr>
          <a:xfrm>
            <a:off x="571500" y="348150"/>
            <a:ext cx="360900" cy="333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2"/>
          <p:cNvPicPr preferRelativeResize="0"/>
          <p:nvPr/>
        </p:nvPicPr>
        <p:blipFill rotWithShape="1">
          <a:blip r:embed="rId3">
            <a:alphaModFix/>
          </a:blip>
          <a:srcRect b="8026" l="0" r="44224" t="18535"/>
          <a:stretch/>
        </p:blipFill>
        <p:spPr>
          <a:xfrm>
            <a:off x="4000500" y="0"/>
            <a:ext cx="5141402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2"/>
          <p:cNvPicPr preferRelativeResize="0"/>
          <p:nvPr/>
        </p:nvPicPr>
        <p:blipFill rotWithShape="1">
          <a:blip r:embed="rId4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 txBox="1"/>
          <p:nvPr/>
        </p:nvSpPr>
        <p:spPr>
          <a:xfrm>
            <a:off x="571500" y="1516200"/>
            <a:ext cx="3102300" cy="2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нужно искать пульт</a:t>
            </a: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от телевизора. Телевизор включится сам по голосовой команде на нужном канале.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8" name="Google Shape;168;p32"/>
          <p:cNvPicPr preferRelativeResize="0"/>
          <p:nvPr/>
        </p:nvPicPr>
        <p:blipFill rotWithShape="1">
          <a:blip r:embed="rId5">
            <a:alphaModFix/>
          </a:blip>
          <a:srcRect b="15604" l="18453" r="25319" t="0"/>
          <a:stretch/>
        </p:blipFill>
        <p:spPr>
          <a:xfrm>
            <a:off x="4002600" y="0"/>
            <a:ext cx="51414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2"/>
          <p:cNvSpPr txBox="1"/>
          <p:nvPr/>
        </p:nvSpPr>
        <p:spPr>
          <a:xfrm>
            <a:off x="571500" y="2536825"/>
            <a:ext cx="30000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Ещё голосовые команды:</a:t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Включи Netflix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Включи 4 канал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Включи музыкальную подборку на YouTube</a:t>
            </a:r>
            <a:endParaRPr/>
          </a:p>
        </p:txBody>
      </p:sp>
      <p:sp>
        <p:nvSpPr>
          <p:cNvPr id="170" name="Google Shape;170;p32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1" name="Google Shape;171;p32"/>
          <p:cNvSpPr/>
          <p:nvPr/>
        </p:nvSpPr>
        <p:spPr>
          <a:xfrm>
            <a:off x="571500" y="589350"/>
            <a:ext cx="3086400" cy="87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2"/>
          <p:cNvSpPr txBox="1"/>
          <p:nvPr/>
        </p:nvSpPr>
        <p:spPr>
          <a:xfrm>
            <a:off x="571500" y="635400"/>
            <a:ext cx="30864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Алиса, включи ТНТ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32"/>
          <p:cNvSpPr/>
          <p:nvPr/>
        </p:nvSpPr>
        <p:spPr>
          <a:xfrm>
            <a:off x="571500" y="348150"/>
            <a:ext cx="360900" cy="333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3"/>
          <p:cNvPicPr preferRelativeResize="0"/>
          <p:nvPr/>
        </p:nvPicPr>
        <p:blipFill rotWithShape="1">
          <a:blip r:embed="rId3">
            <a:alphaModFix/>
          </a:blip>
          <a:srcRect b="18685" l="24982" r="28040" t="0"/>
          <a:stretch/>
        </p:blipFill>
        <p:spPr>
          <a:xfrm flipH="1" rot="5399991">
            <a:off x="-76624" y="64558"/>
            <a:ext cx="5144749" cy="500758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3"/>
          <p:cNvSpPr txBox="1"/>
          <p:nvPr/>
        </p:nvSpPr>
        <p:spPr>
          <a:xfrm>
            <a:off x="571500" y="1516188"/>
            <a:ext cx="3102300" cy="25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Чтобы гости могли заказать доставку еды в номер, необязательно звонить администратору.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Голосовой помощник расскажет о меню и направит заказ гостя на ресепшн.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0" name="Google Shape;180;p33"/>
          <p:cNvPicPr preferRelativeResize="0"/>
          <p:nvPr/>
        </p:nvPicPr>
        <p:blipFill rotWithShape="1">
          <a:blip r:embed="rId4">
            <a:alphaModFix/>
          </a:blip>
          <a:srcRect b="16145" l="27802" r="4003" t="38335"/>
          <a:stretch/>
        </p:blipFill>
        <p:spPr>
          <a:xfrm>
            <a:off x="4000500" y="0"/>
            <a:ext cx="51435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 txBox="1"/>
          <p:nvPr>
            <p:ph idx="4294967295" type="title"/>
          </p:nvPr>
        </p:nvSpPr>
        <p:spPr>
          <a:xfrm>
            <a:off x="7233675" y="348150"/>
            <a:ext cx="1524000" cy="19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020">
                <a:latin typeface="Montserrat Light"/>
                <a:ea typeface="Montserrat Light"/>
                <a:cs typeface="Montserrat Light"/>
                <a:sym typeface="Montserrat Light"/>
              </a:rPr>
              <a:t>Впечатлите гостей</a:t>
            </a:r>
            <a:endParaRPr sz="102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2" name="Google Shape;182;p33"/>
          <p:cNvSpPr/>
          <p:nvPr/>
        </p:nvSpPr>
        <p:spPr>
          <a:xfrm>
            <a:off x="571500" y="589350"/>
            <a:ext cx="3086400" cy="87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3"/>
          <p:cNvSpPr txBox="1"/>
          <p:nvPr/>
        </p:nvSpPr>
        <p:spPr>
          <a:xfrm>
            <a:off x="571500" y="635400"/>
            <a:ext cx="30864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— Алиса, закажи еду в номер</a:t>
            </a:r>
            <a:endParaRPr b="1"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3"/>
          <p:cNvSpPr/>
          <p:nvPr/>
        </p:nvSpPr>
        <p:spPr>
          <a:xfrm>
            <a:off x="571500" y="348150"/>
            <a:ext cx="360900" cy="333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